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409B37FE-7750-4832-9477-4530EECE1B4B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E42FC191-3D80-4A1B-8755-55736E8ED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75BA16-26E0-46B2-A8E5-6E88FD58FADB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A23B0D-A648-42FB-B7B9-4D51140DB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Multi-Genre </a:t>
            </a:r>
            <a:br>
              <a:rPr lang="en-US" dirty="0" smtClean="0"/>
            </a:br>
            <a:r>
              <a:rPr lang="en-US" sz="3600" dirty="0" smtClean="0"/>
              <a:t>Feature Articles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Prepared by M. MacDonald BJH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14400"/>
            <a:ext cx="5181600" cy="5562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writer writes in a personal tone 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Personal stories help to maintain reader interest. </a:t>
            </a:r>
          </a:p>
          <a:p>
            <a:pPr lv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Exaggeration is sometimes used to heighten </a:t>
            </a:r>
            <a:r>
              <a:rPr lang="en-US" dirty="0" err="1" smtClean="0">
                <a:solidFill>
                  <a:schemeClr val="bg1"/>
                </a:solidFill>
              </a:rPr>
              <a:t>humour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Asking questions help to involve the reader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Emotional words are used to evoke a personal response in the reader</a:t>
            </a:r>
          </a:p>
          <a:p>
            <a:pPr lv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Effective use of imagery and description engage the reader's imagination. </a:t>
            </a:r>
          </a:p>
          <a:p>
            <a:pPr lv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use of direct quotes personalizes the topic.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Magazine Articles: Language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news-articles.tk/wp-content/uploads/Sports-articl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730714" cy="48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3434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Articles </a:t>
            </a:r>
            <a:r>
              <a:rPr lang="en-US" sz="3200" b="1" dirty="0" smtClean="0">
                <a:solidFill>
                  <a:schemeClr val="bg1"/>
                </a:solidFill>
              </a:rPr>
              <a:t>inform, entertain</a:t>
            </a:r>
            <a:r>
              <a:rPr lang="en-US" sz="3200" dirty="0" smtClean="0">
                <a:solidFill>
                  <a:schemeClr val="bg1"/>
                </a:solidFill>
              </a:rPr>
              <a:t>, and even </a:t>
            </a:r>
            <a:r>
              <a:rPr lang="en-US" sz="3200" b="1" dirty="0" smtClean="0">
                <a:solidFill>
                  <a:schemeClr val="bg1"/>
                </a:solidFill>
              </a:rPr>
              <a:t>persuade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They may simply </a:t>
            </a:r>
            <a:r>
              <a:rPr lang="en-US" sz="3200" b="1" dirty="0" smtClean="0">
                <a:solidFill>
                  <a:schemeClr val="bg1"/>
                </a:solidFill>
              </a:rPr>
              <a:t>satisfy the reader's curiosity</a:t>
            </a:r>
            <a:r>
              <a:rPr lang="en-US" sz="3200" dirty="0" smtClean="0">
                <a:solidFill>
                  <a:schemeClr val="bg1"/>
                </a:solidFill>
              </a:rPr>
              <a:t> about a particular topic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They </a:t>
            </a:r>
            <a:r>
              <a:rPr lang="en-US" sz="3200" b="1" dirty="0" smtClean="0">
                <a:solidFill>
                  <a:schemeClr val="bg1"/>
                </a:solidFill>
              </a:rPr>
              <a:t>may provide more information </a:t>
            </a:r>
            <a:r>
              <a:rPr lang="en-US" sz="3200" dirty="0" smtClean="0">
                <a:solidFill>
                  <a:schemeClr val="bg1"/>
                </a:solidFill>
              </a:rPr>
              <a:t>about an important issue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They </a:t>
            </a:r>
            <a:r>
              <a:rPr lang="en-US" sz="3200" b="1" dirty="0" smtClean="0">
                <a:solidFill>
                  <a:schemeClr val="bg1"/>
                </a:solidFill>
              </a:rPr>
              <a:t>may offer an opinion </a:t>
            </a:r>
            <a:r>
              <a:rPr lang="en-US" sz="3200" dirty="0" smtClean="0">
                <a:solidFill>
                  <a:schemeClr val="bg1"/>
                </a:solidFill>
              </a:rPr>
              <a:t>about an issue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They </a:t>
            </a:r>
            <a:r>
              <a:rPr lang="en-US" sz="3200" b="1" dirty="0" smtClean="0">
                <a:solidFill>
                  <a:schemeClr val="bg1"/>
                </a:solidFill>
              </a:rPr>
              <a:t>may present a personal or humorous perspective </a:t>
            </a:r>
            <a:r>
              <a:rPr lang="en-US" sz="3200" dirty="0" smtClean="0">
                <a:solidFill>
                  <a:schemeClr val="bg1"/>
                </a:solidFill>
              </a:rPr>
              <a:t>on life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Magazine Articles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40.tinypic.com/2a7e6p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4019550" cy="553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886200" cy="4525963"/>
          </a:xfrm>
        </p:spPr>
        <p:txBody>
          <a:bodyPr>
            <a:normAutofit fontScale="62500" lnSpcReduction="20000"/>
          </a:bodyPr>
          <a:lstStyle/>
          <a:p>
            <a:endParaRPr lang="en-US" sz="3200" dirty="0" smtClean="0">
              <a:solidFill>
                <a:schemeClr val="bg1"/>
              </a:solidFill>
              <a:latin typeface="Arial"/>
              <a:ea typeface="Times New Roman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Articles require you to be able to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grab the reader's attention quickly and hold that attention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Article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writers go beyond just the facts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the surface and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detail, background and personal comment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appeal of feature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articles is usually the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perspective of the writer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Magazine Articles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farm5.static.flickr.com/4065/5155466685_a17f6f88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457700" cy="2748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441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Profiles or interviews </a:t>
            </a:r>
            <a:r>
              <a:rPr lang="en-US" dirty="0" smtClean="0">
                <a:solidFill>
                  <a:schemeClr val="bg1"/>
                </a:solidFill>
              </a:rPr>
              <a:t>with the </a:t>
            </a:r>
            <a:r>
              <a:rPr lang="en-US" b="1" dirty="0" smtClean="0">
                <a:solidFill>
                  <a:schemeClr val="bg1"/>
                </a:solidFill>
              </a:rPr>
              <a:t>main character </a:t>
            </a:r>
            <a:r>
              <a:rPr lang="en-US" dirty="0" smtClean="0">
                <a:solidFill>
                  <a:schemeClr val="bg1"/>
                </a:solidFill>
              </a:rPr>
              <a:t>(s)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Humorous reflections based on the </a:t>
            </a:r>
            <a:r>
              <a:rPr lang="en-US" b="1" dirty="0" smtClean="0">
                <a:solidFill>
                  <a:schemeClr val="bg1"/>
                </a:solidFill>
              </a:rPr>
              <a:t>characters personal experiences </a:t>
            </a:r>
            <a:r>
              <a:rPr lang="en-US" dirty="0" smtClean="0">
                <a:solidFill>
                  <a:schemeClr val="bg1"/>
                </a:solidFill>
              </a:rPr>
              <a:t>in the novel.</a:t>
            </a:r>
          </a:p>
          <a:p>
            <a:pPr lv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Descriptions of important events</a:t>
            </a:r>
            <a:r>
              <a:rPr lang="en-US" dirty="0" smtClean="0">
                <a:solidFill>
                  <a:schemeClr val="bg1"/>
                </a:solidFill>
              </a:rPr>
              <a:t> in the story—accidents, deaths, </a:t>
            </a:r>
            <a:r>
              <a:rPr lang="en-US" b="1" dirty="0" smtClean="0">
                <a:solidFill>
                  <a:schemeClr val="bg1"/>
                </a:solidFill>
              </a:rPr>
              <a:t>life-threatening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situations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heroic actions</a:t>
            </a:r>
            <a:r>
              <a:rPr lang="en-US" dirty="0" smtClean="0">
                <a:solidFill>
                  <a:schemeClr val="bg1"/>
                </a:solidFill>
              </a:rPr>
              <a:t>, etc.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Magazine Articles: Main Characters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8" name="Picture 4" descr="http://www.behappyinlife.com/images/insight_magazine_article_20.04.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648075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48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 feature article </a:t>
            </a:r>
            <a:r>
              <a:rPr lang="en-US" b="1" dirty="0" smtClean="0">
                <a:solidFill>
                  <a:schemeClr val="bg1"/>
                </a:solidFill>
              </a:rPr>
              <a:t>follows a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standard structure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should always include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following: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headline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main body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concluding paragraph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Magazine Article: Structure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sandradodd.com/scan/peopler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4290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headline is what will </a:t>
            </a:r>
            <a:r>
              <a:rPr lang="en-US" b="1" dirty="0" smtClean="0">
                <a:solidFill>
                  <a:schemeClr val="bg1"/>
                </a:solidFill>
              </a:rPr>
              <a:t>attract the reader’s attention</a:t>
            </a:r>
            <a:r>
              <a:rPr lang="en-US" dirty="0" smtClean="0">
                <a:solidFill>
                  <a:schemeClr val="bg1"/>
                </a:solidFill>
              </a:rPr>
              <a:t>, so it needs to be </a:t>
            </a:r>
            <a:r>
              <a:rPr lang="en-US" b="1" dirty="0" smtClean="0">
                <a:solidFill>
                  <a:schemeClr val="bg1"/>
                </a:solidFill>
              </a:rPr>
              <a:t>written as a large bold-print title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headlines </a:t>
            </a:r>
            <a:r>
              <a:rPr lang="en-US" b="1" dirty="0" smtClean="0">
                <a:solidFill>
                  <a:schemeClr val="bg1"/>
                </a:solidFill>
              </a:rPr>
              <a:t>give clues to the story’s content.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clever headline will draw more readers </a:t>
            </a:r>
            <a:r>
              <a:rPr lang="en-US" dirty="0" smtClean="0">
                <a:solidFill>
                  <a:schemeClr val="bg1"/>
                </a:solidFill>
              </a:rPr>
              <a:t>to your article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Magazine article: Headlines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helpfindachild.com/images/TP_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611012" cy="489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8768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first paragraph </a:t>
            </a:r>
            <a:r>
              <a:rPr lang="en-US" b="1" dirty="0" smtClean="0">
                <a:solidFill>
                  <a:schemeClr val="bg1"/>
                </a:solidFill>
              </a:rPr>
              <a:t>introduces the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subject or theme</a:t>
            </a:r>
            <a:r>
              <a:rPr lang="en-US" dirty="0" smtClean="0">
                <a:solidFill>
                  <a:schemeClr val="bg1"/>
                </a:solidFill>
              </a:rPr>
              <a:t> of the article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It should </a:t>
            </a:r>
            <a:r>
              <a:rPr lang="en-US" b="1" dirty="0" smtClean="0">
                <a:solidFill>
                  <a:schemeClr val="bg1"/>
                </a:solidFill>
              </a:rPr>
              <a:t>capture the reader's interest  by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including</a:t>
            </a:r>
            <a:r>
              <a:rPr lang="en-US" b="1" dirty="0" smtClean="0">
                <a:solidFill>
                  <a:schemeClr val="bg1"/>
                </a:solidFill>
              </a:rPr>
              <a:t> an unusual  or shocking statement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Providing </a:t>
            </a:r>
            <a:r>
              <a:rPr lang="en-US" b="1" dirty="0" smtClean="0">
                <a:solidFill>
                  <a:schemeClr val="bg1"/>
                </a:solidFill>
              </a:rPr>
              <a:t>background information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Heightening the drama </a:t>
            </a:r>
            <a:r>
              <a:rPr lang="en-US" dirty="0" smtClean="0">
                <a:solidFill>
                  <a:schemeClr val="bg1"/>
                </a:solidFill>
              </a:rPr>
              <a:t>of an </a:t>
            </a:r>
            <a:r>
              <a:rPr lang="en-US" b="1" dirty="0" smtClean="0">
                <a:solidFill>
                  <a:schemeClr val="bg1"/>
                </a:solidFill>
              </a:rPr>
              <a:t>event or incident—effective emotional description 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Create a </a:t>
            </a:r>
            <a:r>
              <a:rPr lang="en-US" b="1" dirty="0" smtClean="0">
                <a:solidFill>
                  <a:schemeClr val="bg1"/>
                </a:solidFill>
              </a:rPr>
              <a:t>relationship between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writer and the reader—casual relaxed or confrontational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Establish the </a:t>
            </a:r>
            <a:r>
              <a:rPr lang="en-US" b="1" dirty="0" smtClean="0">
                <a:solidFill>
                  <a:schemeClr val="bg1"/>
                </a:solidFill>
              </a:rPr>
              <a:t>writer's tone and relationship with the subject and reader—writer’s attitude is important 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Magazine Articles: Introduction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i52.tinypic.com/iydax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790666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481328"/>
            <a:ext cx="4800600" cy="4525963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Consists of a number of paragraphs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b="1" dirty="0" smtClean="0">
                <a:solidFill>
                  <a:schemeClr val="bg1"/>
                </a:solidFill>
              </a:rPr>
              <a:t>expand the main topic </a:t>
            </a:r>
            <a:r>
              <a:rPr lang="en-US" dirty="0" smtClean="0">
                <a:solidFill>
                  <a:schemeClr val="bg1"/>
                </a:solidFill>
              </a:rPr>
              <a:t>of the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article. </a:t>
            </a:r>
          </a:p>
          <a:p>
            <a:pPr lv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The usual components are:</a:t>
            </a:r>
          </a:p>
          <a:p>
            <a:pPr lvl="0">
              <a:buNone/>
            </a:pPr>
            <a:r>
              <a:rPr lang="en-US" dirty="0" smtClean="0"/>
              <a:t>dings.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Personal viewpoints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Character quotes</a:t>
            </a:r>
            <a:r>
              <a:rPr lang="en-US" dirty="0" smtClean="0">
                <a:solidFill>
                  <a:schemeClr val="bg1"/>
                </a:solidFill>
              </a:rPr>
              <a:t> and interviews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Personal experiences </a:t>
            </a:r>
            <a:r>
              <a:rPr lang="en-US" dirty="0" smtClean="0">
                <a:solidFill>
                  <a:schemeClr val="bg1"/>
                </a:solidFill>
              </a:rPr>
              <a:t>and stories.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Specific </a:t>
            </a:r>
            <a:r>
              <a:rPr lang="en-US" b="1" dirty="0" smtClean="0">
                <a:solidFill>
                  <a:schemeClr val="bg1"/>
                </a:solidFill>
              </a:rPr>
              <a:t>names, places, events and dates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Photographs</a:t>
            </a:r>
            <a:r>
              <a:rPr lang="en-US" dirty="0" smtClean="0">
                <a:solidFill>
                  <a:schemeClr val="bg1"/>
                </a:solidFill>
              </a:rPr>
              <a:t>, tables, </a:t>
            </a:r>
            <a:r>
              <a:rPr lang="en-US" b="1" dirty="0" smtClean="0">
                <a:solidFill>
                  <a:schemeClr val="bg1"/>
                </a:solidFill>
              </a:rPr>
              <a:t>diagrams </a:t>
            </a:r>
            <a:r>
              <a:rPr lang="en-US" dirty="0" smtClean="0">
                <a:solidFill>
                  <a:schemeClr val="bg1"/>
                </a:solidFill>
              </a:rPr>
              <a:t>and graphs. 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Magazine Article: Main Body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www.interactive-designsite.com/images/pcspies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94335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concluding paragraph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should </a:t>
            </a:r>
            <a:r>
              <a:rPr lang="en-US" b="1" dirty="0" smtClean="0">
                <a:solidFill>
                  <a:schemeClr val="bg1"/>
                </a:solidFill>
              </a:rPr>
              <a:t>leave a lasting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impression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Typical Ideas: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Strong quotation </a:t>
            </a:r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b="1" dirty="0" smtClean="0">
                <a:solidFill>
                  <a:schemeClr val="bg1"/>
                </a:solidFill>
              </a:rPr>
              <a:t>summarizes the main idea (s)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Interesting final thought </a:t>
            </a:r>
            <a:r>
              <a:rPr lang="en-US" dirty="0" smtClean="0">
                <a:solidFill>
                  <a:schemeClr val="bg1"/>
                </a:solidFill>
              </a:rPr>
              <a:t>about the subject /main ideas of the article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 call to action—</a:t>
            </a:r>
            <a:r>
              <a:rPr lang="en-US" dirty="0" smtClean="0">
                <a:solidFill>
                  <a:schemeClr val="bg1"/>
                </a:solidFill>
              </a:rPr>
              <a:t>asks the reader to </a:t>
            </a:r>
            <a:r>
              <a:rPr lang="en-US" b="1" dirty="0" smtClean="0">
                <a:solidFill>
                  <a:schemeClr val="bg1"/>
                </a:solidFill>
              </a:rPr>
              <a:t>do something about the subject</a:t>
            </a:r>
            <a:r>
              <a:rPr lang="en-US" dirty="0" smtClean="0">
                <a:solidFill>
                  <a:schemeClr val="bg1"/>
                </a:solidFill>
              </a:rPr>
              <a:t>/concepts discussed in the article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1534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Magazine Article: Concluding Paragraph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www.amazonswim.com/media/press/2007_09_NatGeo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4114800" cy="555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466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Multi-Genre  Feature Articles</vt:lpstr>
      <vt:lpstr>Magazine Articles</vt:lpstr>
      <vt:lpstr>Magazine Articles</vt:lpstr>
      <vt:lpstr>Magazine Articles: Main Characters</vt:lpstr>
      <vt:lpstr>Magazine Article: Structure</vt:lpstr>
      <vt:lpstr>Magazine article: Headlines</vt:lpstr>
      <vt:lpstr>Magazine Articles: Introduction</vt:lpstr>
      <vt:lpstr>Magazine Article: Main Body</vt:lpstr>
      <vt:lpstr>Magazine Article: Concluding Paragraph</vt:lpstr>
      <vt:lpstr>Magazine Articles: Language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Multi-Genre  Feature Articles</dc:title>
  <dc:creator>winnie</dc:creator>
  <cp:lastModifiedBy>winnie</cp:lastModifiedBy>
  <cp:revision>21</cp:revision>
  <dcterms:created xsi:type="dcterms:W3CDTF">2011-10-25T21:45:01Z</dcterms:created>
  <dcterms:modified xsi:type="dcterms:W3CDTF">2011-11-02T12:39:58Z</dcterms:modified>
</cp:coreProperties>
</file>