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C4C54-E136-419D-A8ED-14A33CA7E8DD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AB43F-B5FC-4C92-9C92-55B2D9D7B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B43F-B5FC-4C92-9C92-55B2D9D7BE8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B43F-B5FC-4C92-9C92-55B2D9D7BE8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B43F-B5FC-4C92-9C92-55B2D9D7BE8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B43F-B5FC-4C92-9C92-55B2D9D7BE8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B43F-B5FC-4C92-9C92-55B2D9D7BE8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B43F-B5FC-4C92-9C92-55B2D9D7BE8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FA8DDE-DD47-4704-A863-E95FE9FA2909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BC523C9-A3D0-403F-948A-5DD6E6B763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8DDE-DD47-4704-A863-E95FE9FA2909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23C9-A3D0-403F-948A-5DD6E6B763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8DDE-DD47-4704-A863-E95FE9FA2909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23C9-A3D0-403F-948A-5DD6E6B763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A8DDE-DD47-4704-A863-E95FE9FA2909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C523C9-A3D0-403F-948A-5DD6E6B763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FA8DDE-DD47-4704-A863-E95FE9FA2909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BC523C9-A3D0-403F-948A-5DD6E6B763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8DDE-DD47-4704-A863-E95FE9FA2909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23C9-A3D0-403F-948A-5DD6E6B763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8DDE-DD47-4704-A863-E95FE9FA2909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23C9-A3D0-403F-948A-5DD6E6B763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A8DDE-DD47-4704-A863-E95FE9FA2909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C523C9-A3D0-403F-948A-5DD6E6B763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8DDE-DD47-4704-A863-E95FE9FA2909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23C9-A3D0-403F-948A-5DD6E6B763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A8DDE-DD47-4704-A863-E95FE9FA2909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C523C9-A3D0-403F-948A-5DD6E6B763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A8DDE-DD47-4704-A863-E95FE9FA2909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C523C9-A3D0-403F-948A-5DD6E6B763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FA8DDE-DD47-4704-A863-E95FE9FA2909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BC523C9-A3D0-403F-948A-5DD6E6B763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819399"/>
            <a:ext cx="6781800" cy="381001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Cartoons and Graphic Narratives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3733800" cy="1371600"/>
          </a:xfrm>
        </p:spPr>
        <p:txBody>
          <a:bodyPr/>
          <a:lstStyle/>
          <a:p>
            <a:r>
              <a:rPr lang="en-US" sz="1600" dirty="0" smtClean="0"/>
              <a:t>Creating a one-page narrative</a:t>
            </a:r>
          </a:p>
          <a:p>
            <a:r>
              <a:rPr lang="en-US" sz="1600" dirty="0" smtClean="0"/>
              <a:t> M. </a:t>
            </a:r>
            <a:r>
              <a:rPr lang="en-US" sz="1600" smtClean="0"/>
              <a:t>MacDonald BJH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15366" name="Picture 6" descr="http://firestormfan.com/wordpress/wp-content/uploads/2010/10/blacklanternfirestorm_kol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52400"/>
            <a:ext cx="1638300" cy="2457450"/>
          </a:xfrm>
          <a:prstGeom prst="rect">
            <a:avLst/>
          </a:prstGeom>
          <a:noFill/>
        </p:spPr>
      </p:pic>
      <p:pic>
        <p:nvPicPr>
          <p:cNvPr id="15368" name="Picture 8" descr="Firestorm - James Tucker Comic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76600"/>
            <a:ext cx="2667000" cy="3458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erlin Sans FB" pitchFamily="34" charset="0"/>
                <a:cs typeface="Aharoni" pitchFamily="2" charset="-79"/>
              </a:rPr>
              <a:t>The storyline: Introductory Panels</a:t>
            </a:r>
            <a:endParaRPr lang="en-US" b="1" dirty="0">
              <a:latin typeface="Berlin Sans FB" pitchFamily="34" charset="0"/>
              <a:cs typeface="Aharoni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895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Berlin Sans FB" pitchFamily="34" charset="0"/>
                <a:cs typeface="Aharoni" pitchFamily="2" charset="-79"/>
              </a:rPr>
              <a:t>First Panel </a:t>
            </a:r>
            <a:r>
              <a:rPr lang="en-US" dirty="0" smtClean="0">
                <a:latin typeface="Berlin Sans FB" pitchFamily="34" charset="0"/>
                <a:cs typeface="Aharoni" pitchFamily="2" charset="-79"/>
              </a:rPr>
              <a:t>is the name of the cartoon.</a:t>
            </a:r>
          </a:p>
          <a:p>
            <a:r>
              <a:rPr lang="en-US" b="1" dirty="0" smtClean="0">
                <a:latin typeface="Berlin Sans FB" pitchFamily="34" charset="0"/>
                <a:cs typeface="Aharoni" pitchFamily="2" charset="-79"/>
              </a:rPr>
              <a:t>The second panel </a:t>
            </a:r>
            <a:r>
              <a:rPr lang="en-US" dirty="0" smtClean="0">
                <a:latin typeface="Berlin Sans FB" pitchFamily="34" charset="0"/>
                <a:cs typeface="Aharoni" pitchFamily="2" charset="-79"/>
              </a:rPr>
              <a:t>introduces the setting. </a:t>
            </a:r>
          </a:p>
          <a:p>
            <a:r>
              <a:rPr lang="en-US" dirty="0" smtClean="0">
                <a:latin typeface="Berlin Sans FB" pitchFamily="34" charset="0"/>
                <a:cs typeface="Aharoni" pitchFamily="2" charset="-79"/>
              </a:rPr>
              <a:t>Note: Wide shot </a:t>
            </a:r>
          </a:p>
          <a:p>
            <a:r>
              <a:rPr lang="en-US" b="1" dirty="0" smtClean="0">
                <a:latin typeface="Berlin Sans FB" pitchFamily="34" charset="0"/>
                <a:cs typeface="Aharoni" pitchFamily="2" charset="-79"/>
              </a:rPr>
              <a:t>The third panel </a:t>
            </a:r>
            <a:r>
              <a:rPr lang="en-US" dirty="0" smtClean="0">
                <a:latin typeface="Berlin Sans FB" pitchFamily="34" charset="0"/>
                <a:cs typeface="Aharoni" pitchFamily="2" charset="-79"/>
              </a:rPr>
              <a:t>introduces the two main characters. </a:t>
            </a:r>
          </a:p>
          <a:p>
            <a:r>
              <a:rPr lang="en-US" dirty="0" smtClean="0">
                <a:latin typeface="Berlin Sans FB" pitchFamily="34" charset="0"/>
                <a:cs typeface="Aharoni" pitchFamily="2" charset="-79"/>
              </a:rPr>
              <a:t>Note: Close-up and facial expressions</a:t>
            </a:r>
          </a:p>
          <a:p>
            <a:r>
              <a:rPr lang="en-US" b="1" dirty="0" smtClean="0">
                <a:latin typeface="Berlin Sans FB" pitchFamily="34" charset="0"/>
                <a:cs typeface="Aharoni" pitchFamily="2" charset="-79"/>
              </a:rPr>
              <a:t>Dialogue</a:t>
            </a:r>
            <a:r>
              <a:rPr lang="en-US" dirty="0" smtClean="0">
                <a:latin typeface="Berlin Sans FB" pitchFamily="34" charset="0"/>
                <a:cs typeface="Aharoni" pitchFamily="2" charset="-79"/>
              </a:rPr>
              <a:t> is very short</a:t>
            </a:r>
            <a:endParaRPr lang="en-US" dirty="0">
              <a:latin typeface="Berlin Sans FB" pitchFamily="34" charset="0"/>
              <a:cs typeface="Aharoni" pitchFamily="2" charset="-79"/>
            </a:endParaRPr>
          </a:p>
        </p:txBody>
      </p:sp>
      <p:pic>
        <p:nvPicPr>
          <p:cNvPr id="7" name="Content Placeholder 6" descr="[R&amp;STdowninfront01.jpg]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828800"/>
            <a:ext cx="5257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b="1" dirty="0" smtClean="0">
                <a:latin typeface="Berlin Sans FB" pitchFamily="34" charset="0"/>
              </a:rPr>
              <a:t>Introducing Conflict and Suspense</a:t>
            </a:r>
            <a:endParaRPr lang="en-US" b="1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0480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latin typeface="Berlin Sans FB" pitchFamily="34" charset="0"/>
              </a:rPr>
              <a:t>Panels four </a:t>
            </a:r>
            <a:r>
              <a:rPr lang="en-US" dirty="0" smtClean="0">
                <a:latin typeface="Berlin Sans FB" pitchFamily="34" charset="0"/>
              </a:rPr>
              <a:t>is a transition to the main conflict or problem</a:t>
            </a:r>
          </a:p>
          <a:p>
            <a:r>
              <a:rPr lang="en-US" dirty="0" smtClean="0">
                <a:latin typeface="Berlin Sans FB" pitchFamily="34" charset="0"/>
              </a:rPr>
              <a:t>Note: The close-up and facial expression</a:t>
            </a:r>
          </a:p>
          <a:p>
            <a:r>
              <a:rPr lang="en-US" b="1" dirty="0" smtClean="0">
                <a:latin typeface="Berlin Sans FB" pitchFamily="34" charset="0"/>
              </a:rPr>
              <a:t>Panel Five </a:t>
            </a:r>
            <a:r>
              <a:rPr lang="en-US" dirty="0" smtClean="0">
                <a:latin typeface="Berlin Sans FB" pitchFamily="34" charset="0"/>
              </a:rPr>
              <a:t>conveys the conflict and creates suspense</a:t>
            </a:r>
          </a:p>
          <a:p>
            <a:r>
              <a:rPr lang="en-US" dirty="0" smtClean="0">
                <a:latin typeface="Berlin Sans FB" pitchFamily="34" charset="0"/>
              </a:rPr>
              <a:t>Note: the facial reaction and the word crunch to help show discomfort.</a:t>
            </a:r>
          </a:p>
          <a:p>
            <a:r>
              <a:rPr lang="en-US" b="1" dirty="0" smtClean="0">
                <a:latin typeface="Berlin Sans FB" pitchFamily="34" charset="0"/>
              </a:rPr>
              <a:t>Panel six </a:t>
            </a:r>
            <a:r>
              <a:rPr lang="en-US" dirty="0" smtClean="0">
                <a:latin typeface="Berlin Sans FB" pitchFamily="34" charset="0"/>
              </a:rPr>
              <a:t>shows that the other character is unaware of the problem</a:t>
            </a:r>
          </a:p>
          <a:p>
            <a:r>
              <a:rPr lang="en-US" dirty="0" smtClean="0">
                <a:latin typeface="Berlin Sans FB" pitchFamily="34" charset="0"/>
              </a:rPr>
              <a:t>Suspense is created—how will the two react? What will they do to resolve the situation?</a:t>
            </a:r>
          </a:p>
          <a:p>
            <a:endParaRPr lang="en-US" dirty="0">
              <a:latin typeface="Berlin Sans FB" pitchFamily="34" charset="0"/>
            </a:endParaRPr>
          </a:p>
        </p:txBody>
      </p:sp>
      <p:pic>
        <p:nvPicPr>
          <p:cNvPr id="5" name="Content Placeholder 4" descr="[R&amp;STdowninfront02.jpg]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676400"/>
            <a:ext cx="4953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b="1" dirty="0" smtClean="0">
                <a:latin typeface="Berlin Sans FB" pitchFamily="34" charset="0"/>
              </a:rPr>
              <a:t>Creating a interesting conclusion</a:t>
            </a:r>
            <a:endParaRPr lang="en-US" b="1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2667000" cy="54864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latin typeface="Berlin Sans FB" pitchFamily="34" charset="0"/>
              </a:rPr>
              <a:t>Panel seven </a:t>
            </a:r>
            <a:r>
              <a:rPr lang="en-US" dirty="0" smtClean="0">
                <a:latin typeface="Berlin Sans FB" pitchFamily="34" charset="0"/>
              </a:rPr>
              <a:t>establishes the source of the conflict</a:t>
            </a:r>
          </a:p>
          <a:p>
            <a:r>
              <a:rPr lang="en-US" dirty="0" smtClean="0">
                <a:latin typeface="Berlin Sans FB" pitchFamily="34" charset="0"/>
              </a:rPr>
              <a:t>Note: the facial features show that conflict is still unresolved</a:t>
            </a:r>
          </a:p>
          <a:p>
            <a:r>
              <a:rPr lang="en-US" b="1" dirty="0" smtClean="0">
                <a:latin typeface="Berlin Sans FB" pitchFamily="34" charset="0"/>
              </a:rPr>
              <a:t>Panel eight </a:t>
            </a:r>
            <a:r>
              <a:rPr lang="en-US" dirty="0" smtClean="0">
                <a:latin typeface="Berlin Sans FB" pitchFamily="34" charset="0"/>
              </a:rPr>
              <a:t>shows  the irony and humor of the situation</a:t>
            </a:r>
          </a:p>
          <a:p>
            <a:r>
              <a:rPr lang="en-US" dirty="0" smtClean="0">
                <a:latin typeface="Berlin Sans FB" pitchFamily="34" charset="0"/>
              </a:rPr>
              <a:t>“Be considerate of others”</a:t>
            </a:r>
          </a:p>
          <a:p>
            <a:r>
              <a:rPr lang="en-US" dirty="0" smtClean="0">
                <a:latin typeface="Berlin Sans FB" pitchFamily="34" charset="0"/>
              </a:rPr>
              <a:t>“Please no talking during the show”</a:t>
            </a:r>
          </a:p>
          <a:p>
            <a:r>
              <a:rPr lang="en-US" b="1" dirty="0" smtClean="0">
                <a:latin typeface="Berlin Sans FB" pitchFamily="34" charset="0"/>
              </a:rPr>
              <a:t>Panel Nine </a:t>
            </a:r>
            <a:r>
              <a:rPr lang="en-US" dirty="0" smtClean="0">
                <a:latin typeface="Berlin Sans FB" pitchFamily="34" charset="0"/>
              </a:rPr>
              <a:t>shows an edit—where the facial expression needs to be changed to reflect the dialogue.</a:t>
            </a:r>
          </a:p>
          <a:p>
            <a:r>
              <a:rPr lang="en-US" dirty="0" smtClean="0">
                <a:latin typeface="Berlin Sans FB" pitchFamily="34" charset="0"/>
              </a:rPr>
              <a:t>“</a:t>
            </a:r>
            <a:r>
              <a:rPr lang="en-US" dirty="0" err="1" smtClean="0">
                <a:latin typeface="Berlin Sans FB" pitchFamily="34" charset="0"/>
              </a:rPr>
              <a:t>Shh</a:t>
            </a:r>
            <a:r>
              <a:rPr lang="en-US" dirty="0" smtClean="0">
                <a:latin typeface="Berlin Sans FB" pitchFamily="34" charset="0"/>
              </a:rPr>
              <a:t>…you </a:t>
            </a:r>
            <a:r>
              <a:rPr lang="en-US" dirty="0" err="1" smtClean="0">
                <a:latin typeface="Berlin Sans FB" pitchFamily="34" charset="0"/>
              </a:rPr>
              <a:t>wanna</a:t>
            </a:r>
            <a:r>
              <a:rPr lang="en-US" dirty="0" smtClean="0">
                <a:latin typeface="Berlin Sans FB" pitchFamily="34" charset="0"/>
              </a:rPr>
              <a:t> get us kicked out?</a:t>
            </a:r>
          </a:p>
          <a:p>
            <a:r>
              <a:rPr lang="en-US" dirty="0" smtClean="0">
                <a:latin typeface="Berlin Sans FB" pitchFamily="34" charset="0"/>
              </a:rPr>
              <a:t>Note:  the conflict is not resolved at this point.</a:t>
            </a:r>
          </a:p>
          <a:p>
            <a:r>
              <a:rPr lang="en-US" dirty="0" smtClean="0">
                <a:latin typeface="Berlin Sans FB" pitchFamily="34" charset="0"/>
              </a:rPr>
              <a:t>Note: The cut-off shot of the inconsiderate big guy and his friend still unaware of the problem.</a:t>
            </a:r>
          </a:p>
          <a:p>
            <a:endParaRPr lang="en-US" dirty="0" smtClean="0">
              <a:latin typeface="Berlin Sans FB" pitchFamily="34" charset="0"/>
            </a:endParaRPr>
          </a:p>
          <a:p>
            <a:endParaRPr lang="en-US" dirty="0" smtClean="0">
              <a:latin typeface="Berlin Sans FB" pitchFamily="34" charset="0"/>
            </a:endParaRPr>
          </a:p>
          <a:p>
            <a:endParaRPr lang="en-US" dirty="0" smtClean="0">
              <a:latin typeface="Berlin Sans FB" pitchFamily="34" charset="0"/>
            </a:endParaRPr>
          </a:p>
        </p:txBody>
      </p:sp>
      <p:pic>
        <p:nvPicPr>
          <p:cNvPr id="5" name="Content Placeholder 4" descr="[R&amp;STdowninfront03.jpg]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524000"/>
            <a:ext cx="5410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b="1" dirty="0" smtClean="0">
                <a:latin typeface="Berlin Sans FB" pitchFamily="34" charset="0"/>
              </a:rPr>
              <a:t>Character Transformation</a:t>
            </a:r>
            <a:endParaRPr lang="en-US" b="1" dirty="0">
              <a:latin typeface="Berlin Sans FB" pitchFamily="34" charset="0"/>
            </a:endParaRPr>
          </a:p>
        </p:txBody>
      </p:sp>
      <p:pic>
        <p:nvPicPr>
          <p:cNvPr id="5" name="Content Placeholder 4" descr="Brightest Day #2 preliminary cover by Ivan Reis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544" y="1600200"/>
            <a:ext cx="34549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Brightest Day #2 cover featuring Firestorm and the Atom by Ivan Reis"/>
          <p:cNvPicPr>
            <a:picLocks noGrp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371600"/>
            <a:ext cx="3505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Final Draft</a:t>
            </a:r>
            <a:endParaRPr lang="en-US" b="1" dirty="0"/>
          </a:p>
        </p:txBody>
      </p:sp>
      <p:pic>
        <p:nvPicPr>
          <p:cNvPr id="9" name="Content Placeholder 8" descr="Brightest Day #2 cover featuring Firestorm and the Atom by Ivan Reis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5335" y="1600200"/>
            <a:ext cx="302768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5" descr="Brightest Day #2 cover featuring Firestorm and the Atom by Ivan Reis"/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615" y="1600200"/>
            <a:ext cx="293076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</TotalTime>
  <Words>242</Words>
  <Application>Microsoft Office PowerPoint</Application>
  <PresentationFormat>On-screen Show (4:3)</PresentationFormat>
  <Paragraphs>36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Oriel</vt:lpstr>
      <vt:lpstr>Cartoons and Graphic Narratives</vt:lpstr>
      <vt:lpstr>The storyline: Introductory Panels</vt:lpstr>
      <vt:lpstr>Introducing Conflict and Suspense</vt:lpstr>
      <vt:lpstr>Creating a interesting conclusion</vt:lpstr>
      <vt:lpstr>Character Transformation</vt:lpstr>
      <vt:lpstr>Final Draft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Cartoons and Graphic Narratives</dc:title>
  <dc:creator>Marc</dc:creator>
  <cp:lastModifiedBy>winnie</cp:lastModifiedBy>
  <cp:revision>4</cp:revision>
  <dcterms:created xsi:type="dcterms:W3CDTF">2011-01-26T00:19:48Z</dcterms:created>
  <dcterms:modified xsi:type="dcterms:W3CDTF">2011-10-25T23:50:21Z</dcterms:modified>
</cp:coreProperties>
</file>